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E7B78-77EE-E3B8-0422-F3C68D85B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076201"/>
            <a:ext cx="8228226" cy="47253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6B7AA-E5BD-267A-08FF-E15EBCA35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884356" y="2820390"/>
            <a:ext cx="8024117" cy="1509155"/>
          </a:xfrm>
        </p:spPr>
        <p:txBody>
          <a:bodyPr>
            <a:normAutofit/>
          </a:bodyPr>
          <a:lstStyle/>
          <a:p>
            <a:pPr algn="ctr"/>
            <a:r>
              <a:rPr lang="en-GB" sz="4000" dirty="0" err="1">
                <a:solidFill>
                  <a:schemeClr val="accent5"/>
                </a:solidFill>
              </a:rPr>
              <a:t>স্বাগতম</a:t>
            </a:r>
            <a:endParaRPr lang="en-US" sz="4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78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51E3-1C45-7917-51C7-EE8F8D5CE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610" y="1583377"/>
            <a:ext cx="6508902" cy="3488375"/>
          </a:xfrm>
        </p:spPr>
        <p:txBody>
          <a:bodyPr/>
          <a:lstStyle/>
          <a:p>
            <a:r>
              <a:rPr lang="en-GB" dirty="0" err="1"/>
              <a:t>সঞ্চিতা</a:t>
            </a:r>
            <a:r>
              <a:rPr lang="en-GB" dirty="0"/>
              <a:t> </a:t>
            </a:r>
            <a:r>
              <a:rPr lang="en-GB" dirty="0" err="1"/>
              <a:t>রায়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ইন্সট্রাক্টর</a:t>
            </a:r>
            <a:r>
              <a:rPr lang="en-GB" dirty="0"/>
              <a:t>(</a:t>
            </a:r>
            <a:r>
              <a:rPr lang="en-GB" dirty="0" err="1"/>
              <a:t>রসায়ন</a:t>
            </a:r>
            <a:r>
              <a:rPr lang="en-GB" dirty="0"/>
              <a:t>) </a:t>
            </a:r>
            <a:br>
              <a:rPr lang="en-GB" dirty="0"/>
            </a:br>
            <a:r>
              <a:rPr lang="en-GB" dirty="0"/>
              <a:t>মোবাইল:০১৭১৫৫৯০২৩৬</a:t>
            </a:r>
            <a:br>
              <a:rPr lang="en-GB" dirty="0"/>
            </a:br>
            <a:r>
              <a:rPr lang="en-GB" dirty="0"/>
              <a:t>ইমেইল:sanchitaroy586@gmail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A0BA2-BB8F-F893-0FB6-727252644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625960" y="2028702"/>
            <a:ext cx="7251920" cy="853540"/>
          </a:xfrm>
        </p:spPr>
        <p:txBody>
          <a:bodyPr anchor="t"/>
          <a:lstStyle/>
          <a:p>
            <a:pPr marL="0" indent="0" algn="ctr" rtl="1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742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A791D-27E6-92D0-A174-20BB3E64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900DE-5F41-D570-9882-0D0F92694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601"/>
            <a:ext cx="9194030" cy="5431762"/>
          </a:xfrm>
        </p:spPr>
        <p:txBody>
          <a:bodyPr/>
          <a:lstStyle/>
          <a:p>
            <a:r>
              <a:rPr lang="en-GB" dirty="0"/>
              <a:t> </a:t>
            </a:r>
            <a:r>
              <a:rPr lang="en-GB" sz="3600" dirty="0" err="1">
                <a:solidFill>
                  <a:srgbClr val="7030A0"/>
                </a:solidFill>
              </a:rPr>
              <a:t>বিষয়</a:t>
            </a:r>
            <a:r>
              <a:rPr lang="en-GB" dirty="0"/>
              <a:t> </a:t>
            </a:r>
            <a:r>
              <a:rPr lang="en-GB" sz="3600" dirty="0" err="1">
                <a:solidFill>
                  <a:srgbClr val="7030A0"/>
                </a:solidFill>
              </a:rPr>
              <a:t>বিজ্ঞান</a:t>
            </a:r>
            <a:r>
              <a:rPr lang="en-GB" dirty="0"/>
              <a:t> </a:t>
            </a:r>
          </a:p>
          <a:p>
            <a:r>
              <a:rPr lang="en-GB" sz="2800" dirty="0">
                <a:solidFill>
                  <a:srgbClr val="7030A0"/>
                </a:solidFill>
              </a:rPr>
              <a:t>শ্রেণি:৮ম</a:t>
            </a:r>
          </a:p>
          <a:p>
            <a:r>
              <a:rPr lang="en-GB" sz="2800" dirty="0">
                <a:solidFill>
                  <a:srgbClr val="7030A0"/>
                </a:solidFill>
              </a:rPr>
              <a:t>অধ্যায়:৮</a:t>
            </a:r>
          </a:p>
          <a:p>
            <a:r>
              <a:rPr lang="en-GB" sz="2800" dirty="0" err="1">
                <a:solidFill>
                  <a:srgbClr val="7030A0"/>
                </a:solidFill>
              </a:rPr>
              <a:t>অধ্যায়ের</a:t>
            </a:r>
            <a:r>
              <a:rPr lang="en-GB" sz="2800" dirty="0">
                <a:solidFill>
                  <a:srgbClr val="7030A0"/>
                </a:solidFill>
              </a:rPr>
              <a:t> </a:t>
            </a:r>
            <a:r>
              <a:rPr lang="en-GB" sz="2800" dirty="0" err="1">
                <a:solidFill>
                  <a:srgbClr val="7030A0"/>
                </a:solidFill>
              </a:rPr>
              <a:t>নাম:রাসায়নিক</a:t>
            </a:r>
            <a:r>
              <a:rPr lang="en-GB" sz="2800" dirty="0">
                <a:solidFill>
                  <a:srgbClr val="7030A0"/>
                </a:solidFill>
              </a:rPr>
              <a:t> </a:t>
            </a:r>
            <a:r>
              <a:rPr lang="en-GB" sz="2800" dirty="0" err="1">
                <a:solidFill>
                  <a:srgbClr val="7030A0"/>
                </a:solidFill>
              </a:rPr>
              <a:t>বিক্রিয়া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4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C46C0-87DE-E45E-FD54-4F85A9C4F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err="1"/>
              <a:t>এই</a:t>
            </a:r>
            <a:r>
              <a:rPr lang="en-GB" sz="4000" dirty="0"/>
              <a:t> </a:t>
            </a:r>
            <a:r>
              <a:rPr lang="en-GB" sz="4000" dirty="0" err="1"/>
              <a:t>পাঠ</a:t>
            </a:r>
            <a:r>
              <a:rPr lang="en-GB" sz="4000" dirty="0"/>
              <a:t> </a:t>
            </a:r>
            <a:r>
              <a:rPr lang="en-GB" sz="4000" dirty="0" err="1"/>
              <a:t>শেষে</a:t>
            </a:r>
            <a:r>
              <a:rPr lang="en-GB" sz="4000" dirty="0"/>
              <a:t> </a:t>
            </a:r>
            <a:r>
              <a:rPr lang="en-GB" sz="4000" dirty="0" err="1"/>
              <a:t>আমরা</a:t>
            </a:r>
            <a:r>
              <a:rPr lang="en-GB" sz="4000" dirty="0"/>
              <a:t> </a:t>
            </a:r>
            <a:r>
              <a:rPr lang="en-GB" sz="4000" dirty="0" err="1"/>
              <a:t>জানতে</a:t>
            </a:r>
            <a:r>
              <a:rPr lang="en-GB" sz="4000" dirty="0"/>
              <a:t> </a:t>
            </a:r>
            <a:r>
              <a:rPr lang="en-GB" sz="4000" dirty="0" err="1"/>
              <a:t>পারব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D6623-89B6-E57C-D97D-FCE772AB4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err="1">
                <a:solidFill>
                  <a:srgbClr val="7030A0"/>
                </a:solidFill>
              </a:rPr>
              <a:t>শুষ্ক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dirty="0" err="1">
                <a:solidFill>
                  <a:srgbClr val="7030A0"/>
                </a:solidFill>
              </a:rPr>
              <a:t>কোষের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dirty="0" err="1">
                <a:solidFill>
                  <a:srgbClr val="7030A0"/>
                </a:solidFill>
              </a:rPr>
              <a:t>গঠন</a:t>
            </a:r>
            <a:endParaRPr lang="en-GB" sz="3200" dirty="0">
              <a:solidFill>
                <a:srgbClr val="7030A0"/>
              </a:solidFill>
            </a:endParaRPr>
          </a:p>
          <a:p>
            <a:r>
              <a:rPr lang="en-GB" sz="3200" dirty="0" err="1">
                <a:solidFill>
                  <a:srgbClr val="7030A0"/>
                </a:solidFill>
              </a:rPr>
              <a:t>শুষ্ককোষের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dirty="0" err="1">
                <a:solidFill>
                  <a:srgbClr val="7030A0"/>
                </a:solidFill>
              </a:rPr>
              <a:t>ব্যবহার</a:t>
            </a:r>
            <a:endParaRPr lang="en-GB" sz="3200" dirty="0">
              <a:solidFill>
                <a:srgbClr val="7030A0"/>
              </a:solidFill>
            </a:endParaRPr>
          </a:p>
          <a:p>
            <a:r>
              <a:rPr lang="en-GB" sz="3200" dirty="0" err="1">
                <a:solidFill>
                  <a:srgbClr val="7030A0"/>
                </a:solidFill>
              </a:rPr>
              <a:t>তড়িৎবিশ্লেষণ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dirty="0" err="1">
                <a:solidFill>
                  <a:srgbClr val="7030A0"/>
                </a:solidFill>
              </a:rPr>
              <a:t>কোষের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dirty="0" err="1">
                <a:solidFill>
                  <a:srgbClr val="7030A0"/>
                </a:solidFill>
              </a:rPr>
              <a:t>গঠন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</a:p>
          <a:p>
            <a:r>
              <a:rPr lang="en-GB" sz="3200" dirty="0" err="1">
                <a:solidFill>
                  <a:srgbClr val="7030A0"/>
                </a:solidFill>
              </a:rPr>
              <a:t>তড়িৎবিশ্লেষণ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dirty="0" err="1">
                <a:solidFill>
                  <a:srgbClr val="7030A0"/>
                </a:solidFill>
              </a:rPr>
              <a:t>কোষের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dirty="0" err="1">
                <a:solidFill>
                  <a:srgbClr val="7030A0"/>
                </a:solidFill>
              </a:rPr>
              <a:t>কার্যপ্রণালী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9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187E6-DBFC-F0C4-FDFD-35745C58E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C3896-1FD8-E980-29E3-149274EDC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err="1">
                <a:solidFill>
                  <a:srgbClr val="00B0F0"/>
                </a:solidFill>
              </a:rPr>
              <a:t>শুষ্ক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কোষ:শুষ্ক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কোষ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হলো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এক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ধরনের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বৈদ্যুতিক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ব্যাটারি,যা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সাধারনত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বহনযোগ্য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বৈদ্যুতিক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ডিভাইসে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ব্যবহৃত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হয়।এটি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দৈনন্দিন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জীবনে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জীবনে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প্রয়োজনীয়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একটি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ব্যবস্থা</a:t>
            </a:r>
            <a:r>
              <a:rPr lang="en-GB" sz="2800" dirty="0">
                <a:solidFill>
                  <a:srgbClr val="00B0F0"/>
                </a:solidFill>
              </a:rPr>
              <a:t>।</a:t>
            </a:r>
          </a:p>
          <a:p>
            <a:r>
              <a:rPr lang="en-GB" sz="2800" dirty="0" err="1">
                <a:solidFill>
                  <a:srgbClr val="00B0F0"/>
                </a:solidFill>
              </a:rPr>
              <a:t>নিচে</a:t>
            </a:r>
            <a:r>
              <a:rPr lang="en-GB" sz="2800" dirty="0">
                <a:solidFill>
                  <a:srgbClr val="00B0F0"/>
                </a:solidFill>
              </a:rPr>
              <a:t>  </a:t>
            </a:r>
            <a:r>
              <a:rPr lang="en-GB" sz="2800" dirty="0" err="1">
                <a:solidFill>
                  <a:srgbClr val="00B0F0"/>
                </a:solidFill>
              </a:rPr>
              <a:t>চিত্রের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মাধ্যমে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বোঝানো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হলো</a:t>
            </a:r>
            <a:r>
              <a:rPr lang="en-GB" sz="2800" dirty="0">
                <a:solidFill>
                  <a:srgbClr val="00B0F0"/>
                </a:solidFill>
              </a:rPr>
              <a:t> 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5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117E9-0BCF-D7AF-C3CF-C3CDA4BC9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1108691" flipV="1">
            <a:off x="191078" y="158289"/>
            <a:ext cx="9591371" cy="215948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7CED73-9A8A-A5DF-CA24-55AA695169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549" y="428668"/>
            <a:ext cx="11105498" cy="6189964"/>
          </a:xfrm>
        </p:spPr>
      </p:pic>
    </p:spTree>
    <p:extLst>
      <p:ext uri="{BB962C8B-B14F-4D97-AF65-F5344CB8AC3E}">
        <p14:creationId xmlns:p14="http://schemas.microsoft.com/office/powerpoint/2010/main" val="829058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F24C-A409-A754-C7D1-96D37DC3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তড়ি</a:t>
            </a:r>
            <a:r>
              <a:rPr lang="en-GB" dirty="0"/>
              <a:t>ৎ </a:t>
            </a:r>
            <a:r>
              <a:rPr lang="en-GB" dirty="0" err="1"/>
              <a:t>বিশ্লেষণ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3DBD-0D43-071A-BDE5-68301EBE3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8929"/>
            <a:ext cx="8596668" cy="4272433"/>
          </a:xfrm>
        </p:spPr>
        <p:txBody>
          <a:bodyPr>
            <a:normAutofit/>
          </a:bodyPr>
          <a:lstStyle/>
          <a:p>
            <a:r>
              <a:rPr lang="en-GB" sz="2800" dirty="0" err="1">
                <a:solidFill>
                  <a:srgbClr val="00B0F0"/>
                </a:solidFill>
              </a:rPr>
              <a:t>রসায়ন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বিদ্যায়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তড়ি</a:t>
            </a:r>
            <a:r>
              <a:rPr lang="en-GB" sz="2800" dirty="0">
                <a:solidFill>
                  <a:srgbClr val="00B0F0"/>
                </a:solidFill>
              </a:rPr>
              <a:t>ৎ </a:t>
            </a:r>
            <a:r>
              <a:rPr lang="en-GB" sz="2800" dirty="0" err="1">
                <a:solidFill>
                  <a:srgbClr val="00B0F0"/>
                </a:solidFill>
              </a:rPr>
              <a:t>বিশ্লেষ্যের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দ্রবনের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মধ্য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দিয়ে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তড়ি</a:t>
            </a:r>
            <a:r>
              <a:rPr lang="en-GB" sz="2800" dirty="0">
                <a:solidFill>
                  <a:srgbClr val="00B0F0"/>
                </a:solidFill>
              </a:rPr>
              <a:t>ৎ </a:t>
            </a:r>
            <a:r>
              <a:rPr lang="en-GB" sz="2800" dirty="0" err="1">
                <a:solidFill>
                  <a:srgbClr val="00B0F0"/>
                </a:solidFill>
              </a:rPr>
              <a:t>প্রবাহের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</a:p>
          <a:p>
            <a:r>
              <a:rPr lang="en-GB" sz="2800" dirty="0" err="1">
                <a:solidFill>
                  <a:srgbClr val="00B0F0"/>
                </a:solidFill>
              </a:rPr>
              <a:t>মাধ্যমে</a:t>
            </a:r>
            <a:r>
              <a:rPr lang="en-GB" sz="2800" dirty="0">
                <a:solidFill>
                  <a:srgbClr val="00B0F0"/>
                </a:solidFill>
              </a:rPr>
              <a:t> তড়িৎবিশ্লষ্যগুলো </a:t>
            </a:r>
            <a:r>
              <a:rPr lang="en-GB" sz="2800" dirty="0" err="1">
                <a:solidFill>
                  <a:srgbClr val="00B0F0"/>
                </a:solidFill>
              </a:rPr>
              <a:t>বিয়োজিত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হয়ে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ভিন্ন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রাসায়নিক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ধর্মবিশিষ্ট</a:t>
            </a:r>
            <a:r>
              <a:rPr lang="en-GB" sz="2800" dirty="0">
                <a:solidFill>
                  <a:srgbClr val="00B0F0"/>
                </a:solidFill>
              </a:rPr>
              <a:t>  </a:t>
            </a:r>
            <a:r>
              <a:rPr lang="en-GB" sz="2800" dirty="0" err="1">
                <a:solidFill>
                  <a:srgbClr val="00B0F0"/>
                </a:solidFill>
              </a:rPr>
              <a:t>পদার্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উৎপন্ন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হয়</a:t>
            </a:r>
            <a:r>
              <a:rPr lang="en-GB" sz="2800" dirty="0">
                <a:solidFill>
                  <a:srgbClr val="00B0F0"/>
                </a:solidFill>
              </a:rPr>
              <a:t>, </a:t>
            </a:r>
            <a:r>
              <a:rPr lang="en-GB" sz="2800" dirty="0" err="1">
                <a:solidFill>
                  <a:srgbClr val="00B0F0"/>
                </a:solidFill>
              </a:rPr>
              <a:t>এই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প্রক্রিয়াকে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তড়ি</a:t>
            </a:r>
            <a:r>
              <a:rPr lang="en-GB" sz="2800" dirty="0">
                <a:solidFill>
                  <a:srgbClr val="00B0F0"/>
                </a:solidFill>
              </a:rPr>
              <a:t>ৎ </a:t>
            </a:r>
            <a:r>
              <a:rPr lang="en-GB" sz="2800" dirty="0" err="1">
                <a:solidFill>
                  <a:srgbClr val="00B0F0"/>
                </a:solidFill>
              </a:rPr>
              <a:t>বিশ্লেষণ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বলে।তড়ি</a:t>
            </a:r>
            <a:r>
              <a:rPr lang="en-GB" sz="2800" dirty="0">
                <a:solidFill>
                  <a:srgbClr val="00B0F0"/>
                </a:solidFill>
              </a:rPr>
              <a:t>ৎ </a:t>
            </a:r>
            <a:r>
              <a:rPr lang="en-GB" sz="2800" dirty="0" err="1">
                <a:solidFill>
                  <a:srgbClr val="00B0F0"/>
                </a:solidFill>
              </a:rPr>
              <a:t>বিশ্লেষণ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কোষে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অ্যানড</a:t>
            </a:r>
            <a:r>
              <a:rPr lang="en-GB" sz="2800" dirty="0">
                <a:solidFill>
                  <a:srgbClr val="00B0F0"/>
                </a:solidFill>
              </a:rPr>
              <a:t> ও </a:t>
            </a:r>
            <a:r>
              <a:rPr lang="en-GB" sz="2800" dirty="0" err="1">
                <a:solidFill>
                  <a:srgbClr val="00B0F0"/>
                </a:solidFill>
              </a:rPr>
              <a:t>ক্যাথড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থাকে।ইলেকট্রন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আদান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প্রদানের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মাধ্যমে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এখানে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বিক্রিয়া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 err="1">
                <a:solidFill>
                  <a:srgbClr val="00B0F0"/>
                </a:solidFill>
              </a:rPr>
              <a:t>ঘটে</a:t>
            </a:r>
            <a:r>
              <a:rPr lang="en-GB" sz="2800" dirty="0">
                <a:solidFill>
                  <a:srgbClr val="00B0F0"/>
                </a:solidFill>
              </a:rPr>
              <a:t>।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41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CE3A-83CC-043F-1FEC-8004468A5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নিন্মে</a:t>
            </a:r>
            <a:r>
              <a:rPr lang="en-GB" dirty="0"/>
              <a:t> </a:t>
            </a:r>
            <a:r>
              <a:rPr lang="en-GB" dirty="0" err="1"/>
              <a:t>একটি</a:t>
            </a:r>
            <a:r>
              <a:rPr lang="en-GB" dirty="0"/>
              <a:t> </a:t>
            </a:r>
            <a:r>
              <a:rPr lang="en-GB" dirty="0" err="1"/>
              <a:t>তড়ি</a:t>
            </a:r>
            <a:r>
              <a:rPr lang="en-GB" dirty="0"/>
              <a:t>ৎ </a:t>
            </a:r>
            <a:r>
              <a:rPr lang="en-GB" dirty="0" err="1"/>
              <a:t>বিশ্লেষণ</a:t>
            </a:r>
            <a:r>
              <a:rPr lang="en-GB" dirty="0"/>
              <a:t> </a:t>
            </a:r>
            <a:r>
              <a:rPr lang="en-GB" dirty="0" err="1"/>
              <a:t>কোষের</a:t>
            </a:r>
            <a:r>
              <a:rPr lang="en-GB" dirty="0"/>
              <a:t> </a:t>
            </a:r>
            <a:r>
              <a:rPr lang="en-GB" dirty="0" err="1"/>
              <a:t>চিত্র</a:t>
            </a:r>
            <a:r>
              <a:rPr lang="en-GB" dirty="0"/>
              <a:t> ও </a:t>
            </a:r>
            <a:r>
              <a:rPr lang="en-GB" dirty="0" err="1"/>
              <a:t>কাজ</a:t>
            </a:r>
            <a:r>
              <a:rPr lang="en-GB" dirty="0"/>
              <a:t> </a:t>
            </a:r>
            <a:r>
              <a:rPr lang="en-GB" dirty="0" err="1"/>
              <a:t>দেখানো</a:t>
            </a:r>
            <a:r>
              <a:rPr lang="en-GB" dirty="0"/>
              <a:t> </a:t>
            </a:r>
            <a:r>
              <a:rPr lang="en-GB" dirty="0" err="1"/>
              <a:t>হল</a:t>
            </a:r>
            <a:r>
              <a:rPr lang="en-GB" dirty="0"/>
              <a:t>: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8010EF4-0462-89D1-0289-927C6BEA9C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490" y="2160588"/>
            <a:ext cx="6098289" cy="3881437"/>
          </a:xfrm>
        </p:spPr>
      </p:pic>
    </p:spTree>
    <p:extLst>
      <p:ext uri="{BB962C8B-B14F-4D97-AF65-F5344CB8AC3E}">
        <p14:creationId xmlns:p14="http://schemas.microsoft.com/office/powerpoint/2010/main" val="120922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5F2D-4ED7-356D-B775-8DD238FC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D3393-0625-9345-B64D-D2F2974E9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7200" dirty="0" err="1">
                <a:solidFill>
                  <a:srgbClr val="002060"/>
                </a:solidFill>
              </a:rPr>
              <a:t>ধন্যবাদ</a:t>
            </a:r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930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PowerPoint Presentation</vt:lpstr>
      <vt:lpstr>সঞ্চিতা রায়  ইন্সট্রাক্টর(রসায়ন)  মোবাইল:০১৭১৫৫৯০২৩৬ ইমেইল:sanchitaroy586@gmail</vt:lpstr>
      <vt:lpstr> </vt:lpstr>
      <vt:lpstr>এই পাঠ শেষে আমরা জানতে পারব</vt:lpstr>
      <vt:lpstr>PowerPoint Presentation</vt:lpstr>
      <vt:lpstr>PowerPoint Presentation</vt:lpstr>
      <vt:lpstr>তড়িৎ বিশ্লেষণ:</vt:lpstr>
      <vt:lpstr>নিন্মে একটি তড়িৎ বিশ্লেষণ কোষের চিত্র ও কাজ দেখানো হল: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sanchitaroy586@gmail.com</dc:creator>
  <cp:lastModifiedBy>sanchitaroy586@gmail.com</cp:lastModifiedBy>
  <cp:revision>5</cp:revision>
  <dcterms:created xsi:type="dcterms:W3CDTF">2023-11-05T06:06:23Z</dcterms:created>
  <dcterms:modified xsi:type="dcterms:W3CDTF">2023-11-08T14:17:40Z</dcterms:modified>
</cp:coreProperties>
</file>